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15987" autoAdjust="0"/>
    <p:restoredTop sz="94660"/>
  </p:normalViewPr>
  <p:slideViewPr>
    <p:cSldViewPr snapToGrid="0">
      <p:cViewPr varScale="1">
        <p:scale>
          <a:sx n="100" d="100"/>
          <a:sy n="100" d="100"/>
        </p:scale>
        <p:origin x="60" y="126"/>
      </p:cViewPr>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ko-KR" altLang="en-US" smtClean="0"/>
              <a:t>마스터 제목 스타일 편집</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클릭하여 마스터 부제목 스타일 편집</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제목 및 캡션">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ko-KR" altLang="en-US" smtClean="0"/>
              <a:t>마스터 제목 스타일 편집</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 편집</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캡션 있는 인용문">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o-KR" altLang="en-US" smtClean="0"/>
              <a:t>마스터 제목 스타일 편집</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o-KR" altLang="en-US" smtClean="0"/>
              <a:t>마스터 텍스트 스타일 편집</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 편집</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명함">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ko-KR" altLang="en-US" smtClean="0"/>
              <a:t>마스터 제목 스타일 편집</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o-KR" altLang="en-US" smtClean="0"/>
              <a:t>마스터 텍스트 스타일 편집</a:t>
            </a:r>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인용문 있는 명함">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o-KR" altLang="en-US" smtClean="0"/>
              <a:t>마스터 제목 스타일 편집</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o-KR" altLang="en-US" smtClean="0"/>
              <a:t>마스터 텍스트 스타일 편집</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o-KR" altLang="en-US" smtClean="0"/>
              <a:t>마스터 텍스트 스타일 편집</a:t>
            </a:r>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참 또는 거짓">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ko-KR" altLang="en-US" smtClean="0"/>
              <a:t>마스터 제목 스타일 편집</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o-KR" altLang="en-US" smtClean="0"/>
              <a:t>마스터 텍스트 스타일 편집</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o-KR" altLang="en-US" smtClean="0"/>
              <a:t>마스터 텍스트 스타일 편집</a:t>
            </a:r>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ncho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ko-KR" altLang="en-US" smtClean="0"/>
              <a:t>마스터 제목 스타일 편집</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ko-KR" altLang="en-US" smtClean="0"/>
              <a:t>마스터 제목 스타일 편집</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 편집</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ko-KR" altLang="en-US" smtClean="0"/>
              <a:t>마스터 제목 스타일 편집</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 편집</a:t>
            </a:r>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 편집</a:t>
            </a:r>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1" hangingPunct="1">
        <a:spcBef>
          <a:spcPct val="0"/>
        </a:spcBef>
        <a:buNone/>
        <a:defRPr sz="3600" kern="1200">
          <a:solidFill>
            <a:schemeClr val="tx1">
              <a:lumMod val="85000"/>
              <a:lumOff val="15000"/>
            </a:schemeClr>
          </a:solidFill>
          <a:latin typeface="+mj-lt"/>
          <a:ea typeface="+mj-ea"/>
          <a:cs typeface="+mj-cs"/>
        </a:defRPr>
      </a:lvl1pPr>
      <a:lvl2pPr eaLnBrk="1" latinLnBrk="1" hangingPunct="1">
        <a:defRPr>
          <a:solidFill>
            <a:schemeClr val="tx2"/>
          </a:solidFill>
        </a:defRPr>
      </a:lvl2pPr>
      <a:lvl3pPr eaLnBrk="1" latinLnBrk="1" hangingPunct="1">
        <a:defRPr>
          <a:solidFill>
            <a:schemeClr val="tx2"/>
          </a:solidFill>
        </a:defRPr>
      </a:lvl3pPr>
      <a:lvl4pPr eaLnBrk="1" latinLnBrk="1" hangingPunct="1">
        <a:defRPr>
          <a:solidFill>
            <a:schemeClr val="tx2"/>
          </a:solidFill>
        </a:defRPr>
      </a:lvl4pPr>
      <a:lvl5pPr eaLnBrk="1" latinLnBrk="1" hangingPunct="1">
        <a:defRPr>
          <a:solidFill>
            <a:schemeClr val="tx2"/>
          </a:solidFill>
        </a:defRPr>
      </a:lvl5pPr>
      <a:lvl6pPr eaLnBrk="1" latinLnBrk="1" hangingPunct="1">
        <a:defRPr>
          <a:solidFill>
            <a:schemeClr val="tx2"/>
          </a:solidFill>
        </a:defRPr>
      </a:lvl6pPr>
      <a:lvl7pPr eaLnBrk="1" latinLnBrk="1" hangingPunct="1">
        <a:defRPr>
          <a:solidFill>
            <a:schemeClr val="tx2"/>
          </a:solidFill>
        </a:defRPr>
      </a:lvl7pPr>
      <a:lvl8pPr eaLnBrk="1" latinLnBrk="1" hangingPunct="1">
        <a:defRPr>
          <a:solidFill>
            <a:schemeClr val="tx2"/>
          </a:solidFill>
        </a:defRPr>
      </a:lvl8pPr>
      <a:lvl9pPr eaLnBrk="1" latinLnBrk="1" hangingPunct="1">
        <a:defRPr>
          <a:solidFill>
            <a:schemeClr val="tx2"/>
          </a:solidFill>
        </a:defRPr>
      </a:lvl9pPr>
    </p:titleStyle>
    <p:bodyStyle>
      <a:lvl1pPr marL="342900" indent="-342900" algn="l" defTabSz="457200" rtl="0" eaLnBrk="1" latinLnBrk="1"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1"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1"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1"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1"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1"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1"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1"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1"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1" hangingPunct="1">
        <a:defRPr sz="1800" kern="1200">
          <a:solidFill>
            <a:schemeClr val="tx1"/>
          </a:solidFill>
          <a:latin typeface="+mn-lt"/>
          <a:ea typeface="+mn-ea"/>
          <a:cs typeface="+mn-cs"/>
        </a:defRPr>
      </a:lvl1pPr>
      <a:lvl2pPr marL="457200" algn="l" defTabSz="457200" rtl="0" eaLnBrk="1" latinLnBrk="1" hangingPunct="1">
        <a:defRPr sz="1800" kern="1200">
          <a:solidFill>
            <a:schemeClr val="tx1"/>
          </a:solidFill>
          <a:latin typeface="+mn-lt"/>
          <a:ea typeface="+mn-ea"/>
          <a:cs typeface="+mn-cs"/>
        </a:defRPr>
      </a:lvl2pPr>
      <a:lvl3pPr marL="914400" algn="l" defTabSz="457200" rtl="0" eaLnBrk="1" latinLnBrk="1" hangingPunct="1">
        <a:defRPr sz="1800" kern="1200">
          <a:solidFill>
            <a:schemeClr val="tx1"/>
          </a:solidFill>
          <a:latin typeface="+mn-lt"/>
          <a:ea typeface="+mn-ea"/>
          <a:cs typeface="+mn-cs"/>
        </a:defRPr>
      </a:lvl3pPr>
      <a:lvl4pPr marL="1371600" algn="l" defTabSz="457200" rtl="0" eaLnBrk="1" latinLnBrk="1" hangingPunct="1">
        <a:defRPr sz="1800" kern="1200">
          <a:solidFill>
            <a:schemeClr val="tx1"/>
          </a:solidFill>
          <a:latin typeface="+mn-lt"/>
          <a:ea typeface="+mn-ea"/>
          <a:cs typeface="+mn-cs"/>
        </a:defRPr>
      </a:lvl4pPr>
      <a:lvl5pPr marL="1828800" algn="l" defTabSz="457200" rtl="0" eaLnBrk="1" latinLnBrk="1" hangingPunct="1">
        <a:defRPr sz="1800" kern="1200">
          <a:solidFill>
            <a:schemeClr val="tx1"/>
          </a:solidFill>
          <a:latin typeface="+mn-lt"/>
          <a:ea typeface="+mn-ea"/>
          <a:cs typeface="+mn-cs"/>
        </a:defRPr>
      </a:lvl5pPr>
      <a:lvl6pPr marL="2286000" algn="l" defTabSz="457200" rtl="0" eaLnBrk="1" latinLnBrk="1" hangingPunct="1">
        <a:defRPr sz="1800" kern="1200">
          <a:solidFill>
            <a:schemeClr val="tx1"/>
          </a:solidFill>
          <a:latin typeface="+mn-lt"/>
          <a:ea typeface="+mn-ea"/>
          <a:cs typeface="+mn-cs"/>
        </a:defRPr>
      </a:lvl6pPr>
      <a:lvl7pPr marL="2743200" algn="l" defTabSz="457200" rtl="0" eaLnBrk="1" latinLnBrk="1" hangingPunct="1">
        <a:defRPr sz="1800" kern="1200">
          <a:solidFill>
            <a:schemeClr val="tx1"/>
          </a:solidFill>
          <a:latin typeface="+mn-lt"/>
          <a:ea typeface="+mn-ea"/>
          <a:cs typeface="+mn-cs"/>
        </a:defRPr>
      </a:lvl7pPr>
      <a:lvl8pPr marL="3200400" algn="l" defTabSz="457200" rtl="0" eaLnBrk="1" latinLnBrk="1" hangingPunct="1">
        <a:defRPr sz="1800" kern="1200">
          <a:solidFill>
            <a:schemeClr val="tx1"/>
          </a:solidFill>
          <a:latin typeface="+mn-lt"/>
          <a:ea typeface="+mn-ea"/>
          <a:cs typeface="+mn-cs"/>
        </a:defRPr>
      </a:lvl8pPr>
      <a:lvl9pPr marL="3657600" algn="l" defTabSz="4572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8.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3.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5.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6.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idx="0"/>
          </p:nvPr>
        </p:nvSpPr>
        <p:spPr/>
        <p:txBody>
          <a:bodyPr>
            <a:normAutofit/>
          </a:bodyPr>
          <a:lstStyle/>
          <a:p>
            <a:pPr lvl="0">
              <a:defRPr/>
            </a:pPr>
            <a:r>
              <a:rPr lang="en-US" altLang="ko-KR" sz="4800"/>
              <a:t>How to write a literary essay</a:t>
            </a:r>
            <a:endParaRPr lang="ko-KR" altLang="en-US" sz="4800"/>
          </a:p>
        </p:txBody>
      </p:sp>
      <p:sp>
        <p:nvSpPr>
          <p:cNvPr id="3" name="부제목 2"/>
          <p:cNvSpPr>
            <a:spLocks noGrp="1"/>
          </p:cNvSpPr>
          <p:nvPr>
            <p:ph type="subTitle" idx="1"/>
          </p:nvPr>
        </p:nvSpPr>
        <p:spPr/>
        <p:txBody>
          <a:bodyPr>
            <a:normAutofit fontScale="70000" lnSpcReduction="20000"/>
          </a:bodyPr>
          <a:lstStyle/>
          <a:p>
            <a:pPr lvl="0">
              <a:defRPr/>
            </a:pPr>
            <a:r>
              <a:rPr lang="en-US" altLang="ko-KR" i="1"/>
              <a:t>From</a:t>
            </a:r>
            <a:r>
              <a:rPr lang="en-US" altLang="ko-KR"/>
              <a:t> Harvard College Writing Program</a:t>
            </a:r>
            <a:endParaRPr lang="en-US" altLang="ko-KR"/>
          </a:p>
          <a:p>
            <a:pPr lvl="0">
              <a:defRPr/>
            </a:pPr>
            <a:endParaRPr lang="en-US" altLang="ko-KR"/>
          </a:p>
          <a:p>
            <a:pPr lvl="0">
              <a:defRPr/>
            </a:pPr>
            <a:r>
              <a:rPr lang="en-US" altLang="ko-KR"/>
              <a:t>Introduction to English Literature(2025), March 12, 2025</a:t>
            </a:r>
            <a:endParaRPr lang="en-US" altLang="ko-KR"/>
          </a:p>
          <a:p>
            <a:pPr lvl="0">
              <a:defRPr/>
            </a:pPr>
            <a:r>
              <a:rPr lang="en-US" altLang="ko-KR"/>
              <a:t>by Chankil Park</a:t>
            </a:r>
            <a:endParaRPr lang="en-US" altLang="ko-KR"/>
          </a:p>
          <a:p>
            <a:pPr lvl="0">
              <a:defRPr/>
            </a:pPr>
            <a:endParaRPr lang="ko-KR"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75267" mc:Ignorable="p14" p14:dur="2000"/>
    </mc:Choice>
    <mc:Fallback>
      <p:transition/>
    </mc:Fallback>
  </mc:AlternateContent>
  <p:timing>
    <p:tnLst>
      <p:par>
        <p:cTn id="1" dur="indefinite" restart="never" nodeType="tmRoot"/>
      </p:par>
    </p:tnLst>
  </p:timing>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4. Questions to Ask</a:t>
            </a:r>
            <a:endParaRPr lang="ko-KR" altLang="en-US"/>
          </a:p>
        </p:txBody>
      </p:sp>
      <p:sp>
        <p:nvSpPr>
          <p:cNvPr id="3" name="내용 개체 틀 2"/>
          <p:cNvSpPr>
            <a:spLocks noGrp="1"/>
          </p:cNvSpPr>
          <p:nvPr>
            <p:ph idx="1"/>
          </p:nvPr>
        </p:nvSpPr>
        <p:spPr>
          <a:xfrm>
            <a:off x="2589212" y="2109746"/>
            <a:ext cx="8915400" cy="3777622"/>
          </a:xfrm>
        </p:spPr>
        <p:txBody>
          <a:bodyPr>
            <a:normAutofit fontScale="85000" lnSpcReduction="20000"/>
          </a:bodyPr>
          <a:lstStyle/>
          <a:p>
            <a:pPr marL="0" lvl="0" indent="0">
              <a:buNone/>
              <a:defRPr/>
            </a:pPr>
            <a:r>
              <a:rPr lang="en-US" altLang="ko-KR" sz="2600" b="1"/>
              <a:t>For Poems</a:t>
            </a:r>
            <a:endParaRPr lang="en-US" altLang="ko-KR" sz="2600" b="1"/>
          </a:p>
          <a:p>
            <a:pPr marL="0" lvl="0" indent="0">
              <a:buNone/>
              <a:defRPr/>
            </a:pPr>
            <a:endParaRPr lang="en-US" altLang="ko-KR"/>
          </a:p>
          <a:p>
            <a:pPr marL="0" lvl="0" indent="0">
              <a:buNone/>
              <a:defRPr/>
            </a:pPr>
            <a:r>
              <a:rPr lang="en-US" altLang="ko-KR" sz="2000"/>
              <a:t>• </a:t>
            </a:r>
            <a:r>
              <a:rPr lang="en-US" altLang="ko-KR" sz="2200">
                <a:solidFill>
                  <a:srgbClr val="ff0000"/>
                </a:solidFill>
              </a:rPr>
              <a:t>What kind of </a:t>
            </a:r>
            <a:r>
              <a:rPr lang="en-US" altLang="ko-KR" sz="2200"/>
              <a:t>poem is this? What is </a:t>
            </a:r>
            <a:r>
              <a:rPr lang="en-US" altLang="ko-KR" sz="2200">
                <a:solidFill>
                  <a:srgbClr val="ff0000"/>
                </a:solidFill>
              </a:rPr>
              <a:t>the poem’s rhyme </a:t>
            </a:r>
            <a:r>
              <a:rPr lang="en-US" altLang="ko-KR" sz="2200"/>
              <a:t>scheme? How does its rhyme scheme structure and dramatize the poem’s content?</a:t>
            </a:r>
            <a:endParaRPr lang="en-US" altLang="ko-KR" sz="2200"/>
          </a:p>
          <a:p>
            <a:pPr marL="0" lvl="0" indent="0">
              <a:buNone/>
              <a:defRPr/>
            </a:pPr>
            <a:endParaRPr lang="en-US" altLang="ko-KR" sz="2200"/>
          </a:p>
          <a:p>
            <a:pPr marL="0" lvl="0" indent="0">
              <a:buNone/>
              <a:defRPr/>
            </a:pPr>
            <a:r>
              <a:rPr lang="en-US" altLang="ko-KR" sz="2200"/>
              <a:t>• What kinds of relationships develop between rhymed words? Do rhymed words reinforce each others’ meanings or ironize them?</a:t>
            </a:r>
            <a:endParaRPr lang="en-US" altLang="ko-KR" sz="2200"/>
          </a:p>
          <a:p>
            <a:pPr marL="0" lvl="0" indent="0">
              <a:buNone/>
              <a:defRPr/>
            </a:pPr>
            <a:endParaRPr lang="en-US" altLang="ko-KR" sz="2200"/>
          </a:p>
          <a:p>
            <a:pPr marL="0" lvl="0" indent="0">
              <a:buNone/>
              <a:defRPr/>
            </a:pPr>
            <a:r>
              <a:rPr lang="en-US" altLang="ko-KR" sz="2200"/>
              <a:t>• </a:t>
            </a:r>
            <a:r>
              <a:rPr lang="en-US" altLang="ko-KR" sz="2200">
                <a:solidFill>
                  <a:srgbClr val="ff0000"/>
                </a:solidFill>
              </a:rPr>
              <a:t>Who is the speaker? </a:t>
            </a:r>
            <a:r>
              <a:rPr lang="en-US" altLang="ko-KR" sz="2200"/>
              <a:t>What can we infer about his or her environment? Does his or her mood remain constant throughout the poem or does it change? What are the significant changes of mood and mind in the poem?</a:t>
            </a:r>
            <a:endParaRPr lang="en-US" altLang="ko-KR" sz="2200"/>
          </a:p>
          <a:p>
            <a:pPr marL="0" lvl="0" indent="0">
              <a:buNone/>
              <a:defRPr/>
            </a:pPr>
            <a:endParaRPr lang="ko-KR" altLang="en-US" sz="20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81538"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5. Tips and Conventions</a:t>
            </a:r>
            <a:endParaRPr lang="ko-KR" altLang="en-US"/>
          </a:p>
        </p:txBody>
      </p:sp>
      <p:sp>
        <p:nvSpPr>
          <p:cNvPr id="3" name="내용 개체 틀 2"/>
          <p:cNvSpPr>
            <a:spLocks noGrp="1"/>
          </p:cNvSpPr>
          <p:nvPr>
            <p:ph idx="1"/>
          </p:nvPr>
        </p:nvSpPr>
        <p:spPr/>
        <p:txBody>
          <a:bodyPr>
            <a:noAutofit/>
          </a:bodyPr>
          <a:lstStyle/>
          <a:p>
            <a:pPr marL="0" lvl="0" indent="0">
              <a:buNone/>
              <a:defRPr/>
            </a:pPr>
            <a:endParaRPr lang="en-US" altLang="ko-KR" sz="2000"/>
          </a:p>
          <a:p>
            <a:pPr marL="0" lvl="0" indent="0">
              <a:buNone/>
              <a:defRPr/>
            </a:pPr>
            <a:r>
              <a:rPr lang="en-US" altLang="ko-KR" sz="2000"/>
              <a:t>• </a:t>
            </a:r>
            <a:r>
              <a:rPr lang="en-US" altLang="ko-KR" sz="2400"/>
              <a:t>Avoid plot summary.</a:t>
            </a:r>
            <a:endParaRPr lang="en-US" altLang="ko-KR" sz="2400"/>
          </a:p>
          <a:p>
            <a:pPr marL="0" lvl="0" indent="0">
              <a:buNone/>
              <a:defRPr/>
            </a:pPr>
            <a:r>
              <a:rPr lang="en-US" altLang="ko-KR" sz="2400"/>
              <a:t>• Use block quotations appropriately.</a:t>
            </a:r>
            <a:endParaRPr lang="en-US" altLang="ko-KR" sz="2400"/>
          </a:p>
          <a:p>
            <a:pPr marL="0" lvl="0" indent="0">
              <a:buNone/>
              <a:defRPr/>
            </a:pPr>
            <a:r>
              <a:rPr lang="en-US" altLang="ko-KR" sz="2400"/>
              <a:t>• Avoid basing your argument on opinion.</a:t>
            </a:r>
            <a:endParaRPr lang="en-US" altLang="ko-KR" sz="2400"/>
          </a:p>
          <a:p>
            <a:pPr marL="0" lvl="0" indent="0">
              <a:buNone/>
              <a:defRPr/>
            </a:pPr>
            <a:r>
              <a:rPr lang="en-US" altLang="ko-KR" sz="2400"/>
              <a:t>• Focus on speakers, not authors.</a:t>
            </a:r>
            <a:endParaRPr lang="en-US" altLang="ko-KR" sz="2400"/>
          </a:p>
          <a:p>
            <a:pPr marL="0" lvl="0" indent="0">
              <a:buNone/>
              <a:defRPr/>
            </a:pPr>
            <a:r>
              <a:rPr lang="en-US" altLang="ko-KR" sz="2400"/>
              <a:t>• Write in the present tense.</a:t>
            </a:r>
            <a:endParaRPr lang="en-US" altLang="ko-KR" sz="2400"/>
          </a:p>
          <a:p>
            <a:pPr marL="0" lvl="0" indent="0">
              <a:buNone/>
              <a:defRPr/>
            </a:pPr>
            <a:r>
              <a:rPr lang="en-US" altLang="ko-KR" sz="2400"/>
              <a:t>• Use MLA style citations.</a:t>
            </a:r>
            <a:endParaRPr lang="ko-KR" altLang="en-US" sz="24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235414"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a:bodyPr>
          <a:lstStyle/>
          <a:p>
            <a:pPr lvl="0">
              <a:defRPr/>
            </a:pPr>
            <a:r>
              <a:rPr lang="en-US" altLang="ko-KR"/>
              <a:t>1.  The Challenges of Writing About English Literature</a:t>
            </a:r>
            <a:endParaRPr lang="ko-KR" altLang="en-US"/>
          </a:p>
        </p:txBody>
      </p:sp>
      <p:sp>
        <p:nvSpPr>
          <p:cNvPr id="3" name="내용 개체 틀 2"/>
          <p:cNvSpPr>
            <a:spLocks noGrp="1"/>
          </p:cNvSpPr>
          <p:nvPr>
            <p:ph idx="1"/>
          </p:nvPr>
        </p:nvSpPr>
        <p:spPr/>
        <p:txBody>
          <a:bodyPr>
            <a:normAutofit/>
          </a:bodyPr>
          <a:lstStyle/>
          <a:p>
            <a:pPr lvl="0">
              <a:defRPr/>
            </a:pPr>
            <a:r>
              <a:rPr lang="en-US" altLang="ko-KR" sz="2400"/>
              <a:t>Writing begins with the act of reading: When you close read, </a:t>
            </a:r>
            <a:r>
              <a:rPr lang="en-US" altLang="ko-KR" sz="2400">
                <a:solidFill>
                  <a:srgbClr val="ff0000"/>
                </a:solidFill>
              </a:rPr>
              <a:t>take an inductive approach</a:t>
            </a:r>
            <a:r>
              <a:rPr lang="en-US" altLang="ko-KR" sz="2400"/>
              <a:t>. </a:t>
            </a:r>
            <a:endParaRPr lang="en-US" altLang="ko-KR" sz="2400"/>
          </a:p>
          <a:p>
            <a:pPr lvl="0">
              <a:defRPr/>
            </a:pPr>
            <a:endParaRPr lang="en-US" altLang="ko-KR" sz="2400"/>
          </a:p>
          <a:p>
            <a:pPr lvl="0">
              <a:defRPr/>
            </a:pPr>
            <a:r>
              <a:rPr lang="en-US" altLang="ko-KR" sz="2400"/>
              <a:t>Start by </a:t>
            </a:r>
            <a:r>
              <a:rPr lang="en-US" altLang="ko-KR" sz="2400">
                <a:solidFill>
                  <a:srgbClr val="ff0000"/>
                </a:solidFill>
              </a:rPr>
              <a:t>observing particular details</a:t>
            </a:r>
            <a:r>
              <a:rPr lang="en-US" altLang="ko-KR" sz="2400"/>
              <a:t> in the text.</a:t>
            </a:r>
            <a:endParaRPr lang="ko-KR" altLang="en-US" sz="24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98968"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a:bodyPr>
          <a:lstStyle/>
          <a:p>
            <a:pPr lvl="0">
              <a:defRPr/>
            </a:pPr>
            <a:r>
              <a:rPr lang="en-US" altLang="ko-KR"/>
              <a:t>2.  Common Types of English Papers</a:t>
            </a:r>
            <a:endParaRPr lang="ko-KR" altLang="en-US"/>
          </a:p>
        </p:txBody>
      </p:sp>
      <p:sp>
        <p:nvSpPr>
          <p:cNvPr id="3" name="내용 개체 틀 2"/>
          <p:cNvSpPr>
            <a:spLocks noGrp="1"/>
          </p:cNvSpPr>
          <p:nvPr>
            <p:ph idx="1"/>
          </p:nvPr>
        </p:nvSpPr>
        <p:spPr/>
        <p:txBody>
          <a:bodyPr>
            <a:normAutofit lnSpcReduction="10000"/>
          </a:bodyPr>
          <a:lstStyle/>
          <a:p>
            <a:pPr marL="0" lvl="0" indent="0">
              <a:buNone/>
              <a:defRPr/>
            </a:pPr>
            <a:r>
              <a:rPr lang="en-US" altLang="ko-KR" sz="2800"/>
              <a:t>• A close reading of a single text.</a:t>
            </a:r>
            <a:endParaRPr lang="en-US" altLang="ko-KR" sz="2800"/>
          </a:p>
          <a:p>
            <a:pPr marL="0" lvl="0" indent="0">
              <a:buNone/>
              <a:defRPr/>
            </a:pPr>
            <a:endParaRPr lang="en-US" altLang="ko-KR" sz="2800"/>
          </a:p>
          <a:p>
            <a:pPr marL="0" lvl="0" indent="0">
              <a:buNone/>
              <a:defRPr/>
            </a:pPr>
            <a:r>
              <a:rPr lang="en-US" altLang="ko-KR" sz="2800"/>
              <a:t>• A theoretically-informed close reading.</a:t>
            </a:r>
            <a:endParaRPr lang="en-US" altLang="ko-KR" sz="2800"/>
          </a:p>
          <a:p>
            <a:pPr lvl="0">
              <a:defRPr/>
            </a:pPr>
            <a:endParaRPr lang="en-US" altLang="ko-KR" sz="2800"/>
          </a:p>
          <a:p>
            <a:pPr marL="0" lvl="0" indent="0">
              <a:buNone/>
              <a:defRPr/>
            </a:pPr>
            <a:r>
              <a:rPr lang="en-US" altLang="ko-KR" sz="2800"/>
              <a:t>• A historically-informed close reading.</a:t>
            </a:r>
            <a:endParaRPr lang="en-US" altLang="ko-KR" sz="2800"/>
          </a:p>
          <a:p>
            <a:pPr lvl="0">
              <a:defRPr/>
            </a:pPr>
            <a:endParaRPr lang="en-US" altLang="ko-KR" sz="2800"/>
          </a:p>
          <a:p>
            <a:pPr marL="0" lvl="0" indent="0">
              <a:buNone/>
              <a:defRPr/>
            </a:pPr>
            <a:r>
              <a:rPr lang="en-US" altLang="ko-KR" sz="2800"/>
              <a:t>• A comparison of two texts</a:t>
            </a:r>
            <a:endParaRPr lang="en-US" altLang="ko-KR" sz="2800"/>
          </a:p>
          <a:p>
            <a:pPr marL="0" lvl="0" indent="0">
              <a:buNone/>
              <a:defRPr/>
            </a:pPr>
            <a:endParaRPr lang="ko-KR" altLang="en-US" sz="24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34310"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a:xfrm>
            <a:off x="2441850" y="544598"/>
            <a:ext cx="8911687" cy="1280890"/>
          </a:xfrm>
        </p:spPr>
        <p:txBody>
          <a:bodyPr/>
          <a:lstStyle/>
          <a:p>
            <a:pPr lvl="0">
              <a:defRPr/>
            </a:pPr>
            <a:r>
              <a:rPr lang="en-US" altLang="ko-KR"/>
              <a:t>2.  Common Types of English Papers: A Response Paper</a:t>
            </a:r>
            <a:endParaRPr lang="ko-KR" altLang="en-US"/>
          </a:p>
        </p:txBody>
      </p:sp>
      <p:sp>
        <p:nvSpPr>
          <p:cNvPr id="3" name="내용 개체 틀 2"/>
          <p:cNvSpPr>
            <a:spLocks noGrp="1"/>
          </p:cNvSpPr>
          <p:nvPr>
            <p:ph idx="1"/>
          </p:nvPr>
        </p:nvSpPr>
        <p:spPr/>
        <p:txBody>
          <a:bodyPr>
            <a:normAutofit/>
          </a:bodyPr>
          <a:lstStyle/>
          <a:p>
            <a:pPr lvl="0">
              <a:defRPr/>
            </a:pPr>
            <a:r>
              <a:rPr lang="en-US" altLang="ko-KR" sz="2800"/>
              <a:t>A response paper is a great opportunity to </a:t>
            </a:r>
            <a:r>
              <a:rPr lang="en-US" altLang="ko-KR" sz="2800">
                <a:solidFill>
                  <a:srgbClr val="ff0000"/>
                </a:solidFill>
              </a:rPr>
              <a:t>practice your close reading skills without having to develop an entire argument</a:t>
            </a:r>
            <a:r>
              <a:rPr lang="en-US" altLang="ko-KR" sz="2800"/>
              <a:t>. </a:t>
            </a:r>
            <a:endParaRPr lang="en-US" altLang="ko-KR" sz="2800"/>
          </a:p>
          <a:p>
            <a:pPr lvl="0">
              <a:defRPr/>
            </a:pPr>
            <a:r>
              <a:rPr lang="en-US" altLang="ko-KR" sz="2800"/>
              <a:t>Instead, you might use your close reading to </a:t>
            </a:r>
            <a:r>
              <a:rPr lang="en-US" altLang="ko-KR" sz="2800">
                <a:solidFill>
                  <a:srgbClr val="ff0000"/>
                </a:solidFill>
              </a:rPr>
              <a:t>raise a question about the text</a:t>
            </a:r>
            <a:r>
              <a:rPr lang="en-US" altLang="ko-KR" sz="2800"/>
              <a:t>—to open up further investigation, rather than to supply a solution.</a:t>
            </a:r>
            <a:endParaRPr lang="ko-KR" altLang="en-US" sz="2800"/>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15571" mc:Ignorable="p14" p14:dur="2000"/>
    </mc:Choice>
    <mc:Fallback>
      <p:transition/>
    </mc:Fallback>
  </mc:AlternateContent>
  <p:timing>
    <p:tnLst>
      <p:par>
        <p:cTn id="1" dur="indefinite" restart="never" nodeType="tmRoot"/>
      </p:par>
    </p:tnLst>
  </p:timing>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2.  Common Types of English Papers: A Research Paper</a:t>
            </a:r>
            <a:endParaRPr lang="ko-KR" altLang="en-US"/>
          </a:p>
        </p:txBody>
      </p:sp>
      <p:sp>
        <p:nvSpPr>
          <p:cNvPr id="3" name="내용 개체 틀 2"/>
          <p:cNvSpPr>
            <a:spLocks noGrp="1"/>
          </p:cNvSpPr>
          <p:nvPr>
            <p:ph idx="1"/>
          </p:nvPr>
        </p:nvSpPr>
        <p:spPr/>
        <p:txBody>
          <a:bodyPr>
            <a:normAutofit/>
          </a:bodyPr>
          <a:lstStyle/>
          <a:p>
            <a:pPr lvl="0">
              <a:defRPr/>
            </a:pPr>
            <a:r>
              <a:rPr lang="en-US" altLang="ko-KR" sz="2800"/>
              <a:t>A research paper. In most cases, you will receive guidance from the professor on the scope of the research paper. It is likely that you will be expected to </a:t>
            </a:r>
            <a:r>
              <a:rPr lang="en-US" altLang="ko-KR" sz="2800">
                <a:solidFill>
                  <a:srgbClr val="ff0000"/>
                </a:solidFill>
              </a:rPr>
              <a:t>consult sources other than the assigned readings</a:t>
            </a:r>
            <a:r>
              <a:rPr lang="en-US" altLang="ko-KR" sz="2800"/>
              <a:t>.</a:t>
            </a:r>
            <a:endParaRPr lang="ko-KR" altLang="en-US" sz="2800"/>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58671" mc:Ignorable="p14" p14:dur="2000"/>
    </mc:Choice>
    <mc:Fallback>
      <p:transition/>
    </mc:Fallback>
  </mc:AlternateContent>
  <p:timing>
    <p:tnLst>
      <p:par>
        <p:cTn id="1" dur="indefinite" restart="never" nodeType="tmRoot"/>
      </p:par>
    </p:tnLst>
  </p:timing>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a:xfrm>
            <a:off x="2589212" y="655915"/>
            <a:ext cx="8911687" cy="1280890"/>
          </a:xfrm>
        </p:spPr>
        <p:txBody>
          <a:bodyPr/>
          <a:lstStyle/>
          <a:p>
            <a:pPr lvl="0">
              <a:defRPr/>
            </a:pPr>
            <a:r>
              <a:rPr lang="en-US" altLang="ko-KR"/>
              <a:t>3. Taking the First Steps: Close Reading Towards a Thesis</a:t>
            </a:r>
            <a:endParaRPr lang="ko-KR" altLang="en-US"/>
          </a:p>
        </p:txBody>
      </p:sp>
      <p:sp>
        <p:nvSpPr>
          <p:cNvPr id="3" name="내용 개체 틀 2"/>
          <p:cNvSpPr>
            <a:spLocks noGrp="1"/>
          </p:cNvSpPr>
          <p:nvPr>
            <p:ph idx="1"/>
          </p:nvPr>
        </p:nvSpPr>
        <p:spPr/>
        <p:txBody>
          <a:bodyPr>
            <a:normAutofit fontScale="92500" lnSpcReduction="20000"/>
          </a:bodyPr>
          <a:lstStyle/>
          <a:p>
            <a:pPr marL="0" lvl="0" indent="0">
              <a:buNone/>
              <a:defRPr/>
            </a:pPr>
            <a:r>
              <a:rPr lang="en-US" altLang="ko-KR" sz="2600"/>
              <a:t>• Close Reading Prose</a:t>
            </a:r>
            <a:endParaRPr lang="en-US" altLang="ko-KR" sz="2600"/>
          </a:p>
          <a:p>
            <a:pPr lvl="0">
              <a:defRPr/>
            </a:pPr>
            <a:endParaRPr lang="en-US" altLang="ko-KR"/>
          </a:p>
          <a:p>
            <a:pPr marL="0" lvl="0" indent="0">
              <a:buNone/>
              <a:defRPr/>
            </a:pPr>
            <a:r>
              <a:rPr lang="en-US" altLang="ko-KR" sz="2200"/>
              <a:t>1) Identify </a:t>
            </a:r>
            <a:r>
              <a:rPr lang="en-US" altLang="ko-KR" sz="2200">
                <a:solidFill>
                  <a:srgbClr val="ff0000"/>
                </a:solidFill>
              </a:rPr>
              <a:t>a pattern of repetition</a:t>
            </a:r>
            <a:r>
              <a:rPr lang="en-US" altLang="ko-KR" sz="2200"/>
              <a:t>.</a:t>
            </a:r>
            <a:endParaRPr lang="en-US" altLang="ko-KR" sz="2200"/>
          </a:p>
          <a:p>
            <a:pPr marL="0" lvl="0" indent="0">
              <a:buNone/>
              <a:defRPr/>
            </a:pPr>
            <a:r>
              <a:rPr lang="en-US" altLang="ko-KR" sz="2200"/>
              <a:t> </a:t>
            </a:r>
            <a:endParaRPr lang="en-US" altLang="ko-KR" sz="2200"/>
          </a:p>
          <a:p>
            <a:pPr marL="0" lvl="0" indent="0">
              <a:buNone/>
              <a:defRPr/>
            </a:pPr>
            <a:r>
              <a:rPr lang="en-US" altLang="ko-KR" sz="2200"/>
              <a:t>2) Make a list of passages in which a specific word like “heart” appears.</a:t>
            </a:r>
            <a:endParaRPr lang="en-US" altLang="ko-KR" sz="2200"/>
          </a:p>
          <a:p>
            <a:pPr marL="0" lvl="0" indent="0">
              <a:buNone/>
              <a:defRPr/>
            </a:pPr>
            <a:endParaRPr lang="en-US" altLang="ko-KR" sz="2200"/>
          </a:p>
          <a:p>
            <a:pPr marL="0" lvl="0" indent="0">
              <a:buNone/>
              <a:defRPr/>
            </a:pPr>
            <a:r>
              <a:rPr lang="en-US" altLang="ko-KR" sz="2200"/>
              <a:t>3) Identify the different meanings of the word “heart” and analyze their relationships.</a:t>
            </a:r>
            <a:endParaRPr lang="en-US" altLang="ko-KR" sz="2200"/>
          </a:p>
          <a:p>
            <a:pPr lvl="0">
              <a:defRPr/>
            </a:pPr>
            <a:endParaRPr lang="en-US" altLang="ko-KR" sz="2200"/>
          </a:p>
          <a:p>
            <a:pPr marL="0" lvl="0" indent="0">
              <a:buNone/>
              <a:defRPr/>
            </a:pPr>
            <a:r>
              <a:rPr lang="en-US" altLang="ko-KR" sz="2200"/>
              <a:t>4) Select </a:t>
            </a:r>
            <a:r>
              <a:rPr lang="en-US" altLang="ko-KR" sz="2200">
                <a:solidFill>
                  <a:srgbClr val="ff0000"/>
                </a:solidFill>
              </a:rPr>
              <a:t>a “friction-rich” relationship </a:t>
            </a:r>
            <a:r>
              <a:rPr lang="en-US" altLang="ko-KR" sz="2200"/>
              <a:t>to focus on in your thesis.</a:t>
            </a:r>
            <a:endParaRPr lang="ko-KR" altLang="en-US" sz="22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12011"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3. Taking the First Steps: Close Reading Towards a Thesis</a:t>
            </a:r>
            <a:endParaRPr lang="ko-KR" altLang="en-US"/>
          </a:p>
        </p:txBody>
      </p:sp>
      <p:sp>
        <p:nvSpPr>
          <p:cNvPr id="3" name="내용 개체 틀 2"/>
          <p:cNvSpPr>
            <a:spLocks noGrp="1"/>
          </p:cNvSpPr>
          <p:nvPr>
            <p:ph idx="1"/>
          </p:nvPr>
        </p:nvSpPr>
        <p:spPr>
          <a:xfrm>
            <a:off x="2080329" y="2181308"/>
            <a:ext cx="8915400" cy="3777622"/>
          </a:xfrm>
        </p:spPr>
        <p:txBody>
          <a:bodyPr>
            <a:normAutofit fontScale="77500" lnSpcReduction="20000"/>
          </a:bodyPr>
          <a:lstStyle/>
          <a:p>
            <a:pPr marL="0" lvl="0" indent="0">
              <a:buNone/>
              <a:defRPr/>
            </a:pPr>
            <a:r>
              <a:rPr lang="en-US" altLang="ko-KR" sz="2600"/>
              <a:t>• </a:t>
            </a:r>
            <a:r>
              <a:rPr lang="en-US" altLang="ko-KR" sz="2800"/>
              <a:t>Close Reading Poetry</a:t>
            </a:r>
            <a:endParaRPr lang="en-US" altLang="ko-KR" sz="2800"/>
          </a:p>
          <a:p>
            <a:pPr marL="0" lvl="0" indent="0">
              <a:buNone/>
              <a:defRPr/>
            </a:pPr>
            <a:endParaRPr lang="en-US" altLang="ko-KR" sz="2000"/>
          </a:p>
          <a:p>
            <a:pPr marL="0" lvl="0" indent="0">
              <a:buNone/>
              <a:defRPr/>
            </a:pPr>
            <a:r>
              <a:rPr lang="en-US" altLang="ko-KR" sz="2400"/>
              <a:t>1) Begin by identifying structures and developments in the text. Look for </a:t>
            </a:r>
            <a:r>
              <a:rPr lang="en-US" altLang="ko-KR" sz="2400">
                <a:solidFill>
                  <a:srgbClr val="ff0000"/>
                </a:solidFill>
              </a:rPr>
              <a:t>unexpected </a:t>
            </a:r>
            <a:r>
              <a:rPr lang="en-US" altLang="ko-KR" sz="2400"/>
              <a:t>developments.</a:t>
            </a:r>
            <a:endParaRPr lang="en-US" altLang="ko-KR" sz="2400"/>
          </a:p>
          <a:p>
            <a:pPr lvl="0">
              <a:defRPr/>
            </a:pPr>
            <a:endParaRPr lang="en-US" altLang="ko-KR" sz="2400"/>
          </a:p>
          <a:p>
            <a:pPr marL="0" lvl="0" indent="0">
              <a:buNone/>
              <a:defRPr/>
            </a:pPr>
            <a:r>
              <a:rPr lang="en-US" altLang="ko-KR" sz="2400"/>
              <a:t>2) Analyze how the unexpected development happens.</a:t>
            </a:r>
            <a:endParaRPr lang="en-US" altLang="ko-KR" sz="2400"/>
          </a:p>
          <a:p>
            <a:pPr lvl="0">
              <a:defRPr/>
            </a:pPr>
            <a:endParaRPr lang="en-US" altLang="ko-KR" sz="2400"/>
          </a:p>
          <a:p>
            <a:pPr marL="0" lvl="0" indent="0">
              <a:buNone/>
              <a:defRPr/>
            </a:pPr>
            <a:r>
              <a:rPr lang="en-US" altLang="ko-KR" sz="2400"/>
              <a:t>3) Reflect on </a:t>
            </a:r>
            <a:r>
              <a:rPr lang="en-US" altLang="ko-KR" sz="2400">
                <a:solidFill>
                  <a:srgbClr val="ff0000"/>
                </a:solidFill>
              </a:rPr>
              <a:t>the significance of the unexpected development </a:t>
            </a:r>
            <a:r>
              <a:rPr lang="en-US" altLang="ko-KR" sz="2400"/>
              <a:t>in the poem as a whole.</a:t>
            </a:r>
            <a:endParaRPr lang="en-US" altLang="ko-KR" sz="2400"/>
          </a:p>
          <a:p>
            <a:pPr lvl="0">
              <a:defRPr/>
            </a:pPr>
            <a:endParaRPr lang="en-US" altLang="ko-KR" sz="2400"/>
          </a:p>
          <a:p>
            <a:pPr marL="0" lvl="0" indent="0">
              <a:buNone/>
              <a:defRPr/>
            </a:pPr>
            <a:r>
              <a:rPr lang="en-US" altLang="ko-KR" sz="2400"/>
              <a:t>4) </a:t>
            </a:r>
            <a:r>
              <a:rPr lang="en-US" altLang="ko-KR" sz="2400">
                <a:solidFill>
                  <a:srgbClr val="ff0000"/>
                </a:solidFill>
              </a:rPr>
              <a:t>Parlay the unexpected development into a thesis</a:t>
            </a:r>
            <a:r>
              <a:rPr lang="en-US" altLang="ko-KR" sz="2400"/>
              <a:t>.</a:t>
            </a:r>
            <a:endParaRPr lang="en-US" altLang="ko-KR" sz="2400"/>
          </a:p>
          <a:p>
            <a:pPr lvl="0">
              <a:defRPr/>
            </a:pPr>
            <a:endParaRPr lang="ko-KR" altLang="en-US" sz="24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13369"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4. Questions to Ask</a:t>
            </a:r>
            <a:endParaRPr lang="ko-KR" altLang="en-US"/>
          </a:p>
        </p:txBody>
      </p:sp>
      <p:sp>
        <p:nvSpPr>
          <p:cNvPr id="3" name="내용 개체 틀 2"/>
          <p:cNvSpPr>
            <a:spLocks noGrp="1"/>
          </p:cNvSpPr>
          <p:nvPr>
            <p:ph idx="1"/>
          </p:nvPr>
        </p:nvSpPr>
        <p:spPr/>
        <p:txBody>
          <a:bodyPr/>
          <a:lstStyle/>
          <a:p>
            <a:pPr marL="0" lvl="0" indent="0">
              <a:buNone/>
              <a:defRPr/>
            </a:pPr>
            <a:r>
              <a:rPr lang="en-US" altLang="ko-KR" sz="2400" b="1"/>
              <a:t>For Novels and Short Stories</a:t>
            </a:r>
            <a:endParaRPr lang="en-US" altLang="ko-KR" sz="2400" b="1"/>
          </a:p>
          <a:p>
            <a:pPr marL="0" lvl="0" indent="0">
              <a:buNone/>
              <a:defRPr/>
            </a:pPr>
            <a:endParaRPr lang="en-US" altLang="ko-KR"/>
          </a:p>
          <a:p>
            <a:pPr marL="0" lvl="0" indent="0">
              <a:buNone/>
              <a:defRPr/>
            </a:pPr>
            <a:r>
              <a:rPr lang="en-US" altLang="ko-KR" sz="2000"/>
              <a:t>• What is </a:t>
            </a:r>
            <a:r>
              <a:rPr lang="en-US" altLang="ko-KR" sz="2000">
                <a:solidFill>
                  <a:srgbClr val="ff0000"/>
                </a:solidFill>
              </a:rPr>
              <a:t>the genre </a:t>
            </a:r>
            <a:r>
              <a:rPr lang="en-US" altLang="ko-KR" sz="2000"/>
              <a:t>of the text? What are </a:t>
            </a:r>
            <a:r>
              <a:rPr lang="en-US" altLang="ko-KR" sz="2000">
                <a:solidFill>
                  <a:srgbClr val="ff0000"/>
                </a:solidFill>
              </a:rPr>
              <a:t>the conventions </a:t>
            </a:r>
            <a:r>
              <a:rPr lang="en-US" altLang="ko-KR" sz="2000"/>
              <a:t>of that genre, and what do those conventions lead us to expect as readers? Are those expectations always realized? Is there a mix of genres?</a:t>
            </a:r>
            <a:endParaRPr lang="en-US" altLang="ko-KR" sz="2000"/>
          </a:p>
          <a:p>
            <a:pPr marL="0" lvl="0" indent="0">
              <a:buNone/>
              <a:defRPr/>
            </a:pPr>
            <a:endParaRPr lang="en-US" altLang="ko-KR" sz="2000"/>
          </a:p>
          <a:p>
            <a:pPr marL="0" lvl="0" indent="0">
              <a:buNone/>
              <a:defRPr/>
            </a:pPr>
            <a:r>
              <a:rPr lang="en-US" altLang="ko-KR" sz="2000"/>
              <a:t>• Is </a:t>
            </a:r>
            <a:r>
              <a:rPr lang="en-US" altLang="ko-KR" sz="2000">
                <a:solidFill>
                  <a:srgbClr val="ff0000"/>
                </a:solidFill>
              </a:rPr>
              <a:t>the narrator </a:t>
            </a:r>
            <a:r>
              <a:rPr lang="en-US" altLang="ko-KR" sz="2000"/>
              <a:t>first- or third-person, omniscient or not? What does the narrator’s position suggest about the characters and events depicted in the text? How much do we know about the narrator? How reliable is he or she?</a:t>
            </a:r>
            <a:endParaRPr lang="ko-KR" altLang="en-US" sz="20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219217"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4. Questions to Ask</a:t>
            </a:r>
            <a:endParaRPr lang="ko-KR" altLang="en-US"/>
          </a:p>
        </p:txBody>
      </p:sp>
      <p:sp>
        <p:nvSpPr>
          <p:cNvPr id="3" name="내용 개체 틀 2"/>
          <p:cNvSpPr>
            <a:spLocks noGrp="1"/>
          </p:cNvSpPr>
          <p:nvPr>
            <p:ph idx="1"/>
          </p:nvPr>
        </p:nvSpPr>
        <p:spPr/>
        <p:txBody>
          <a:bodyPr/>
          <a:lstStyle/>
          <a:p>
            <a:pPr marL="0" lvl="0" indent="0">
              <a:buNone/>
              <a:defRPr/>
            </a:pPr>
            <a:r>
              <a:rPr lang="en-US" altLang="ko-KR" sz="2400" b="1"/>
              <a:t>For Novels and Short Stories</a:t>
            </a:r>
            <a:endParaRPr lang="en-US" altLang="ko-KR" sz="2400" b="1"/>
          </a:p>
          <a:p>
            <a:pPr marL="0" lvl="0" indent="0">
              <a:buNone/>
              <a:defRPr/>
            </a:pPr>
            <a:endParaRPr lang="en-US" altLang="ko-KR"/>
          </a:p>
          <a:p>
            <a:pPr marL="0" lvl="0" indent="0">
              <a:buNone/>
              <a:defRPr/>
            </a:pPr>
            <a:r>
              <a:rPr lang="en-US" altLang="ko-KR" sz="2000"/>
              <a:t>• Does anybody (narrator included) contradict himself or herself? How can we make sense of this contradiction? Does it mark </a:t>
            </a:r>
            <a:r>
              <a:rPr lang="en-US" altLang="ko-KR" sz="2000">
                <a:solidFill>
                  <a:srgbClr val="ff0000"/>
                </a:solidFill>
              </a:rPr>
              <a:t>a development</a:t>
            </a:r>
            <a:r>
              <a:rPr lang="en-US" altLang="ko-KR" sz="2000"/>
              <a:t>, a response to a new environment, or something else?</a:t>
            </a:r>
            <a:endParaRPr lang="en-US" altLang="ko-KR" sz="2000"/>
          </a:p>
          <a:p>
            <a:pPr marL="0" lvl="0" indent="0">
              <a:buNone/>
              <a:defRPr/>
            </a:pPr>
            <a:endParaRPr lang="en-US" altLang="ko-KR" sz="2000"/>
          </a:p>
          <a:p>
            <a:pPr marL="0" lvl="0" indent="0">
              <a:buNone/>
              <a:defRPr/>
            </a:pPr>
            <a:r>
              <a:rPr lang="en-US" altLang="ko-KR" sz="2000"/>
              <a:t>• Is there </a:t>
            </a:r>
            <a:r>
              <a:rPr lang="en-US" altLang="ko-KR" sz="2000">
                <a:solidFill>
                  <a:srgbClr val="ff0000"/>
                </a:solidFill>
              </a:rPr>
              <a:t>a gap in the story</a:t>
            </a:r>
            <a:r>
              <a:rPr lang="en-US" altLang="ko-KR" sz="2000"/>
              <a:t>—a secret or an event that is never depicted but only alluded to? What is the effect of such a gap on how we read the story? How can we analyze the gap without trying to fill it in?</a:t>
            </a:r>
            <a:endParaRPr lang="ko-KR" altLang="en-US" sz="20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64077"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90.1|3.5"/>
</p:tagLst>
</file>

<file path=ppt/tags/tag2.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11.6|8.4|3.9|3.5"/>
</p:tagLst>
</file>

<file path=ppt/tags/tag3.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15.4|2.9|16.1|40.6|8.7"/>
</p:tagLst>
</file>

<file path=ppt/tags/tag4.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9|16.3|35|8.3|9.6"/>
</p:tagLst>
</file>

<file path=ppt/tags/tag5.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29.2|2.1|114.2"/>
</p:tagLst>
</file>

<file path=ppt/tags/tag6.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7|113.2"/>
</p:tagLst>
</file>

<file path=ppt/tags/tag7.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71.5|1.1|35.4|32.2"/>
</p:tagLst>
</file>

<file path=ppt/tags/tag8.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7|17.1|28.7|112.3|32.8|14.4"/>
</p:tagLst>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줄기">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Microsoft JhengHei"/>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Microsoft JhengHei"/>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569</ep:Words>
  <ep:PresentationFormat>와이드스크린</ep:PresentationFormat>
  <ep:Paragraphs>50</ep:Paragraphs>
  <ep:Slides>11</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11</vt:i4>
      </vt:variant>
    </vt:vector>
  </ep:HeadingPairs>
  <ep:TitlesOfParts>
    <vt:vector size="12" baseType="lpstr">
      <vt:lpstr>줄기</vt:lpstr>
      <vt:lpstr>How to write a literary essay</vt:lpstr>
      <vt:lpstr>1.  The Challenges of Writing About English Literature</vt:lpstr>
      <vt:lpstr>2.  Common Types of English Papers</vt:lpstr>
      <vt:lpstr>2.  Common Types of English Papers: A Response Paper</vt:lpstr>
      <vt:lpstr>2.  Common Types of English Papers: A Research Paper</vt:lpstr>
      <vt:lpstr>3. Taking the First Steps: Close Reading Towards a Thesis</vt:lpstr>
      <vt:lpstr>3. Taking the First Steps: Close Reading Towards a Thesis</vt:lpstr>
      <vt:lpstr>4. Questions to Ask</vt:lpstr>
      <vt:lpstr>4. Questions to Ask</vt:lpstr>
      <vt:lpstr>4. Questions to Ask</vt:lpstr>
      <vt:lpstr>5. Tips and Conventions</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2020-03-09T06:15:19.000</dcterms:created>
  <dc:creator>u</dc:creator>
  <cp:lastModifiedBy>u</cp:lastModifiedBy>
  <dcterms:modified xsi:type="dcterms:W3CDTF">2025-03-11T05:51:58.335</dcterms:modified>
  <cp:revision>11</cp:revision>
  <dc:title>How to write a literary essay</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